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343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35" r:id="rId51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852" y="4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23.06.2019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23.06.2019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INSTERT TITLE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INSERT SUBTITLE OF THE PRESENTATION</a:t>
            </a:r>
            <a:endParaRPr lang="pl-PL" dirty="0"/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23.06.2019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First </a:t>
            </a:r>
            <a:r>
              <a:rPr lang="pl-PL" dirty="0" err="1" smtClean="0"/>
              <a:t>Name</a:t>
            </a:r>
            <a:r>
              <a:rPr lang="pl-PL" dirty="0" smtClean="0"/>
              <a:t> and </a:t>
            </a:r>
            <a:r>
              <a:rPr lang="pl-PL" dirty="0" err="1" smtClean="0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 smtClean="0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 smtClean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button</a:t>
            </a:r>
            <a:r>
              <a:rPr lang="pl-PL" dirty="0" smtClean="0"/>
              <a:t>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additional</a:t>
            </a:r>
            <a:r>
              <a:rPr lang="pl-PL" dirty="0" smtClean="0"/>
              <a:t> </a:t>
            </a:r>
            <a:r>
              <a:rPr lang="pl-PL" dirty="0" err="1" smtClean="0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 smtClean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button</a:t>
            </a:r>
            <a:r>
              <a:rPr lang="pl-PL" dirty="0" smtClean="0"/>
              <a:t>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additional</a:t>
            </a:r>
            <a:r>
              <a:rPr lang="pl-PL" dirty="0" smtClean="0"/>
              <a:t> </a:t>
            </a:r>
            <a:r>
              <a:rPr lang="pl-PL" dirty="0" err="1" smtClean="0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 smtClean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button</a:t>
            </a:r>
            <a:r>
              <a:rPr lang="pl-PL" dirty="0" smtClean="0"/>
              <a:t>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additional</a:t>
            </a:r>
            <a:r>
              <a:rPr lang="pl-PL" dirty="0" smtClean="0"/>
              <a:t> </a:t>
            </a:r>
            <a:r>
              <a:rPr lang="pl-PL" dirty="0" err="1" smtClean="0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INSERT SUBTITLE OF THE PRESENTATION</a:t>
            </a:r>
            <a:endParaRPr lang="pl-PL" dirty="0"/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23/06/2019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First </a:t>
            </a:r>
            <a:r>
              <a:rPr lang="pl-PL" dirty="0" err="1" smtClean="0"/>
              <a:t>Name</a:t>
            </a:r>
            <a:r>
              <a:rPr lang="pl-PL" dirty="0" smtClean="0"/>
              <a:t> and </a:t>
            </a:r>
            <a:r>
              <a:rPr lang="pl-PL" dirty="0" err="1" smtClean="0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00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00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00</a:t>
            </a:r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00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0"/>
            <a:endParaRPr lang="pl-PL" dirty="0" smtClean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INSERT NAME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 smtClean="0"/>
              <a:t>INSERT TITLE 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ANY</a:t>
            </a:r>
            <a:r>
              <a:rPr lang="pl-PL" dirty="0" smtClean="0"/>
              <a:t> </a:t>
            </a:r>
            <a:r>
              <a:rPr lang="pl-PL" dirty="0" err="1" smtClean="0"/>
              <a:t>QUESTIONS</a:t>
            </a:r>
            <a:r>
              <a:rPr lang="pl-PL" dirty="0" smtClean="0"/>
              <a:t>?)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 smtClean="0"/>
              <a:t>INSERT NAME AND SURNAME</a:t>
            </a:r>
            <a:endParaRPr lang="pl-PL" dirty="0"/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 smtClean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 smtClean="0"/>
              <a:t>INSERT TITLE 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ANY</a:t>
            </a:r>
            <a:r>
              <a:rPr lang="pl-PL" dirty="0" smtClean="0"/>
              <a:t> </a:t>
            </a:r>
            <a:r>
              <a:rPr lang="pl-PL" dirty="0" err="1" smtClean="0"/>
              <a:t>QUESTIONS</a:t>
            </a:r>
            <a:r>
              <a:rPr lang="pl-PL" dirty="0" smtClean="0"/>
              <a:t>?)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 smtClean="0"/>
              <a:t>INSERT NAME AND SURNAME</a:t>
            </a:r>
            <a:endParaRPr lang="pl-PL" dirty="0"/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 smtClean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 smtClean="0"/>
              <a:t>7</a:t>
            </a:r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NAME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7</a:t>
            </a:r>
            <a:endParaRPr lang="pl-PL" dirty="0"/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INSERT NAME</a:t>
            </a:r>
            <a:endParaRPr lang="pl-PL" dirty="0"/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 smtClean="0"/>
              <a:t>50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 smtClean="0"/>
              <a:t>50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 smtClean="0"/>
              <a:t>50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 smtClean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author</a:t>
            </a:r>
            <a:r>
              <a:rPr lang="pl-PL" dirty="0" smtClean="0"/>
              <a:t> of </a:t>
            </a:r>
            <a:r>
              <a:rPr lang="pl-PL" dirty="0" err="1" smtClean="0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</a:p>
          <a:p>
            <a:pPr lvl="0"/>
            <a:r>
              <a:rPr lang="pl-PL" dirty="0" err="1" smtClean="0"/>
              <a:t>quote</a:t>
            </a:r>
            <a:r>
              <a:rPr lang="pl-PL" dirty="0" smtClean="0"/>
              <a:t> </a:t>
            </a:r>
          </a:p>
          <a:p>
            <a:pPr lvl="0"/>
            <a:r>
              <a:rPr lang="pl-PL" dirty="0" err="1" smtClean="0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</a:p>
          <a:p>
            <a:pPr lvl="0"/>
            <a:r>
              <a:rPr lang="pl-PL" dirty="0" err="1" smtClean="0"/>
              <a:t>quote</a:t>
            </a:r>
            <a:r>
              <a:rPr lang="pl-PL" dirty="0" smtClean="0"/>
              <a:t> </a:t>
            </a:r>
          </a:p>
          <a:p>
            <a:pPr lvl="0"/>
            <a:r>
              <a:rPr lang="pl-PL" dirty="0" err="1" smtClean="0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 smtClean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author</a:t>
            </a:r>
            <a:r>
              <a:rPr lang="pl-PL" dirty="0" smtClean="0"/>
              <a:t> of </a:t>
            </a:r>
            <a:r>
              <a:rPr lang="pl-PL" dirty="0" err="1" smtClean="0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SECTION</a:t>
            </a:r>
            <a:r>
              <a:rPr lang="pl-PL" dirty="0" smtClean="0"/>
              <a:t>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SECTION</a:t>
            </a:r>
            <a:r>
              <a:rPr lang="pl-PL" dirty="0" smtClean="0"/>
              <a:t>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INSERT TITLE (</a:t>
            </a:r>
            <a:r>
              <a:rPr lang="pl-PL" dirty="0" err="1" smtClean="0"/>
              <a:t>e.g</a:t>
            </a:r>
            <a:r>
              <a:rPr lang="pl-PL" dirty="0" smtClean="0"/>
              <a:t>. THANK YOU!)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COMARCH</a:t>
            </a:r>
          </a:p>
          <a:p>
            <a:r>
              <a:rPr lang="pl-PL" dirty="0" smtClean="0"/>
              <a:t>al. Jana Pawła II 39 a 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64 61 000 </a:t>
            </a:r>
          </a:p>
          <a:p>
            <a:r>
              <a:rPr lang="pl-PL" dirty="0" smtClean="0"/>
              <a:t>E-Mail: </a:t>
            </a:r>
            <a:r>
              <a:rPr lang="pl-PL" dirty="0" err="1" smtClean="0"/>
              <a:t>info@comarch.pl</a:t>
            </a:r>
            <a:r>
              <a:rPr lang="pl-PL" dirty="0" smtClean="0"/>
              <a:t> </a:t>
            </a:r>
          </a:p>
          <a:p>
            <a:r>
              <a:rPr lang="pl-PL" dirty="0" smtClean="0"/>
              <a:t>www.comarch.com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 smtClean="0"/>
              <a:t>INSERT TITLE </a:t>
            </a:r>
            <a:br>
              <a:rPr lang="pl-PL" dirty="0" smtClean="0"/>
            </a:b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THANK YOU!)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COMARCH</a:t>
            </a:r>
          </a:p>
          <a:p>
            <a:r>
              <a:rPr lang="pl-PL" dirty="0" smtClean="0"/>
              <a:t>al. Jana Pawła II 39 a 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64 61 000 </a:t>
            </a:r>
          </a:p>
          <a:p>
            <a:r>
              <a:rPr lang="pl-PL" dirty="0" smtClean="0"/>
              <a:t>E-Mail: </a:t>
            </a:r>
            <a:r>
              <a:rPr lang="pl-PL" dirty="0" err="1" smtClean="0"/>
              <a:t>info@comarch.pl</a:t>
            </a:r>
            <a:r>
              <a:rPr lang="pl-PL" dirty="0" smtClean="0"/>
              <a:t> </a:t>
            </a:r>
          </a:p>
          <a:p>
            <a:r>
              <a:rPr lang="pl-PL" dirty="0" smtClean="0"/>
              <a:t>www.comarch.com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al. Jana Pawła II 39 a 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64 61 000 </a:t>
            </a:r>
          </a:p>
          <a:p>
            <a:r>
              <a:rPr lang="pl-PL" dirty="0" smtClean="0"/>
              <a:t>E-Mail: info@comarch.pl </a:t>
            </a:r>
          </a:p>
          <a:p>
            <a:r>
              <a:rPr lang="pl-PL" dirty="0" smtClean="0"/>
              <a:t>www.comarch.com 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al. Jana Pawła II 39 a 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64 61 000 </a:t>
            </a:r>
          </a:p>
          <a:p>
            <a:r>
              <a:rPr lang="pl-PL" dirty="0" smtClean="0"/>
              <a:t>E-Mail: info@comarch.pl </a:t>
            </a:r>
          </a:p>
          <a:p>
            <a:r>
              <a:rPr lang="pl-PL" dirty="0" smtClean="0"/>
              <a:t>www.comarch.com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INSERT TITLE </a:t>
            </a:r>
            <a:br>
              <a:rPr lang="pl-PL" dirty="0" smtClean="0"/>
            </a:b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THANK YOU!)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INSERT SUBTITLE </a:t>
            </a:r>
            <a:br>
              <a:rPr lang="pl-PL" dirty="0" smtClean="0"/>
            </a:b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Questions</a:t>
            </a:r>
            <a:r>
              <a:rPr lang="pl-PL" dirty="0" smtClean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 smtClean="0"/>
              <a:t>facebook.com</a:t>
            </a:r>
            <a:r>
              <a:rPr lang="pl-PL" dirty="0" smtClean="0"/>
              <a:t>/</a:t>
            </a:r>
            <a:r>
              <a:rPr lang="pl-PL" dirty="0" err="1" smtClean="0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 smtClean="0"/>
              <a:t>twitter.com</a:t>
            </a:r>
            <a:r>
              <a:rPr lang="pl-PL" dirty="0" smtClean="0"/>
              <a:t>/</a:t>
            </a:r>
            <a:r>
              <a:rPr lang="pl-PL" dirty="0" err="1" smtClean="0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 smtClean="0"/>
              <a:t>youtube.com</a:t>
            </a:r>
            <a:r>
              <a:rPr lang="pl-PL" dirty="0" smtClean="0"/>
              <a:t>/</a:t>
            </a:r>
            <a:r>
              <a:rPr lang="pl-PL" dirty="0" err="1" smtClean="0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E7884882-FB12-4BC8-9960-9AD8104D7FAE}" type="datetimeFigureOut">
              <a:rPr lang="en-US" dirty="0"/>
              <a:t>6/23/2019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413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9916976-5D93-46E4-A98A-FAD63E4D0EA8}" type="datetimeFigureOut">
              <a:rPr lang="en-US" dirty="0"/>
              <a:t>6/23/2019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53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39CD0D2-FA0C-4DD6-9FFE-ED518C2FDEF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23.06.2019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22EF-B63D-4228-991B-91E812D61AC5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99"/>
            <a:ext cx="9252520" cy="55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7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want insert link for </a:t>
            </a:r>
            <a:r>
              <a:rPr lang="pl-PL" dirty="0" err="1" smtClean="0"/>
              <a:t>social</a:t>
            </a:r>
            <a:r>
              <a:rPr lang="pl-PL" dirty="0" smtClean="0"/>
              <a:t> media profile </a:t>
            </a:r>
          </a:p>
          <a:p>
            <a:pPr lvl="0"/>
            <a:r>
              <a:rPr lang="pl-PL" dirty="0" err="1" smtClean="0"/>
              <a:t>e.g</a:t>
            </a:r>
            <a:r>
              <a:rPr lang="pl-PL" dirty="0" smtClean="0"/>
              <a:t>.: </a:t>
            </a:r>
            <a:r>
              <a:rPr lang="pl-PL" dirty="0" err="1" smtClean="0"/>
              <a:t>twitter.com/comarc</a:t>
            </a:r>
            <a:r>
              <a:rPr lang="pl-PL" dirty="0" smtClean="0"/>
              <a:t>h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first </a:t>
            </a:r>
            <a:r>
              <a:rPr lang="pl-PL" dirty="0" err="1" smtClean="0"/>
              <a:t>name</a:t>
            </a:r>
            <a:r>
              <a:rPr lang="pl-PL" dirty="0" smtClean="0"/>
              <a:t> and </a:t>
            </a:r>
            <a:r>
              <a:rPr lang="pl-PL" dirty="0" err="1" smtClean="0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want insert link for </a:t>
            </a:r>
            <a:r>
              <a:rPr lang="pl-PL" dirty="0" err="1" smtClean="0"/>
              <a:t>social</a:t>
            </a:r>
            <a:r>
              <a:rPr lang="pl-PL" dirty="0" smtClean="0"/>
              <a:t> media profile </a:t>
            </a:r>
          </a:p>
          <a:p>
            <a:pPr lvl="0"/>
            <a:r>
              <a:rPr lang="pl-PL" dirty="0" err="1" smtClean="0"/>
              <a:t>e.g</a:t>
            </a:r>
            <a:r>
              <a:rPr lang="pl-PL" dirty="0" smtClean="0"/>
              <a:t>.: </a:t>
            </a:r>
            <a:r>
              <a:rPr lang="pl-PL" dirty="0" err="1" smtClean="0"/>
              <a:t>twitter.com/comarc</a:t>
            </a:r>
            <a:r>
              <a:rPr lang="pl-PL" dirty="0" smtClean="0"/>
              <a:t>h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 smtClean="0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4" r:id="rId55"/>
    <p:sldLayoutId id="2147483805" r:id="rId56"/>
    <p:sldLayoutId id="2147483806" r:id="rId57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457200" y="2557794"/>
            <a:ext cx="8229599" cy="1026962"/>
          </a:xfrm>
        </p:spPr>
        <p:txBody>
          <a:bodyPr/>
          <a:lstStyle/>
          <a:p>
            <a:r>
              <a:rPr lang="pl-PL" dirty="0" smtClean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SZKOLENIE:  Adobe </a:t>
            </a:r>
            <a:r>
              <a:rPr lang="pl-PL" dirty="0" err="1" smtClean="0"/>
              <a:t>Illustrator</a:t>
            </a:r>
            <a:endParaRPr lang="en-GB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 smtClean="0"/>
              <a:t>Marcin Albiniak</a:t>
            </a:r>
            <a:endParaRPr lang="en-GB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79757"/>
          </a:xfrm>
        </p:spPr>
        <p:txBody>
          <a:bodyPr/>
          <a:lstStyle/>
          <a:p>
            <a:r>
              <a:rPr lang="pl-PL" dirty="0" smtClean="0"/>
              <a:t>trener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10D33-CDDF-4060-AB9F-85FE728FB3FF}" type="slidenum">
              <a:rPr lang="pl-PL" altLang="pl-PL"/>
              <a:pPr/>
              <a:t>10</a:t>
            </a:fld>
            <a:endParaRPr lang="pl-PL" altLang="pl-PL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barwa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3006330" y="1665686"/>
            <a:ext cx="4801790" cy="189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Światło to promieniowanie elektromagnetyczne </a:t>
            </a:r>
            <a:br>
              <a:rPr lang="pl-PL" altLang="pl-PL" sz="1500"/>
            </a:br>
            <a:r>
              <a:rPr lang="pl-PL" altLang="pl-PL" sz="1500"/>
              <a:t>o długości fali od 380 do 780 nm. W zakresie od 380 </a:t>
            </a:r>
            <a:br>
              <a:rPr lang="pl-PL" altLang="pl-PL" sz="1500"/>
            </a:br>
            <a:r>
              <a:rPr lang="pl-PL" altLang="pl-PL" sz="1500"/>
              <a:t>do 400 i od 700 do 780 w zasadzie nierozróżnialne, dlatego zawęża się do zakresu od 400 do 700 nm. Określone długości fali odpowiadają barwom prostym (nasyconym). </a:t>
            </a:r>
            <a:r>
              <a:rPr lang="pl-PL" altLang="pl-PL" sz="1500" b="1"/>
              <a:t>Światło białe</a:t>
            </a:r>
            <a:r>
              <a:rPr lang="pl-PL" altLang="pl-PL" sz="1500"/>
              <a:t> to różne składowe </a:t>
            </a:r>
            <a:br>
              <a:rPr lang="pl-PL" altLang="pl-PL" sz="1500"/>
            </a:br>
            <a:r>
              <a:rPr lang="pl-PL" altLang="pl-PL" sz="1500"/>
              <a:t>w odpowiednich proporcjach - definiowane  również  jako  temperatura  żarzenia powyżej 6000 st. C.</a:t>
            </a:r>
          </a:p>
        </p:txBody>
      </p:sp>
    </p:spTree>
    <p:extLst>
      <p:ext uri="{BB962C8B-B14F-4D97-AF65-F5344CB8AC3E}">
        <p14:creationId xmlns:p14="http://schemas.microsoft.com/office/powerpoint/2010/main" val="414618007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A4F6-4517-4CFA-A528-DB137A3BC58F}" type="slidenum">
              <a:rPr lang="pl-PL" altLang="pl-PL"/>
              <a:pPr/>
              <a:t>11</a:t>
            </a:fld>
            <a:endParaRPr lang="pl-PL" altLang="pl-PL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jasność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3168255" y="1591175"/>
            <a:ext cx="4536281" cy="19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Każda długość fali emituje energię, a widzialne światło zawiera wszystkie długości fali z różną energią.</a:t>
            </a:r>
          </a:p>
          <a:p>
            <a:r>
              <a:rPr lang="pl-PL" altLang="pl-PL" sz="1500"/>
              <a:t>W przypadku gdy moc jest nierównomierna a jedna z długości dominuje nad innymi - odbieramy tą właśnie długość fali. Różnica pomiędzy poziomem dominującym (</a:t>
            </a:r>
            <a:r>
              <a:rPr lang="pl-PL" altLang="pl-PL" sz="1500" i="1"/>
              <a:t>ld</a:t>
            </a:r>
            <a:r>
              <a:rPr lang="pl-PL" altLang="pl-PL" sz="1500"/>
              <a:t>), a średnim pozostałym poziomem (</a:t>
            </a:r>
            <a:r>
              <a:rPr lang="pl-PL" altLang="pl-PL" sz="1500" i="1"/>
              <a:t>ln</a:t>
            </a:r>
            <a:r>
              <a:rPr lang="pl-PL" altLang="pl-PL" sz="1500"/>
              <a:t>) jest miarą </a:t>
            </a:r>
            <a:r>
              <a:rPr lang="pl-PL" altLang="pl-PL" sz="1500" b="1"/>
              <a:t>czystości barwy</a:t>
            </a:r>
            <a:r>
              <a:rPr lang="pl-PL" altLang="pl-PL" sz="15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037684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6B7F4-6393-4BCE-B0CF-FE6D4F1C11A8}" type="slidenum">
              <a:rPr lang="pl-PL" altLang="pl-PL"/>
              <a:pPr/>
              <a:t>12</a:t>
            </a:fld>
            <a:endParaRPr lang="pl-PL" altLang="pl-PL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nasycenie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3006330" y="1730402"/>
            <a:ext cx="4706540" cy="168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Odpowiada strumieniowi  światła i jest proporcjonalne do  natężenia światła (światłości) mierzonej w kandelach  (cd) lub  luminacji  (cd/m2). Jednakże</a:t>
            </a:r>
          </a:p>
          <a:p>
            <a:r>
              <a:rPr lang="pl-PL" altLang="pl-PL" sz="1500"/>
              <a:t>czułość oka nie jest jednakowa dla różnych długości fali.</a:t>
            </a:r>
          </a:p>
          <a:p>
            <a:r>
              <a:rPr lang="pl-PL" altLang="pl-PL" sz="1500"/>
              <a:t>Wykazuje największą czułość na falę długości 555 nm</a:t>
            </a:r>
          </a:p>
        </p:txBody>
      </p:sp>
    </p:spTree>
    <p:extLst>
      <p:ext uri="{BB962C8B-B14F-4D97-AF65-F5344CB8AC3E}">
        <p14:creationId xmlns:p14="http://schemas.microsoft.com/office/powerpoint/2010/main" val="98875178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291DE-001C-4CE0-81DA-AD285CF6FAAD}" type="slidenum">
              <a:rPr lang="pl-PL" altLang="pl-PL"/>
              <a:pPr/>
              <a:t>13</a:t>
            </a:fld>
            <a:endParaRPr lang="pl-PL" altLang="pl-PL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podsumowanie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3059906" y="1966914"/>
            <a:ext cx="4714875" cy="121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Wszystkie trzy elementy składają  się na  fizyczny aspekt barwy, odcień barwy (kolor - długość fali), nasycenia (energia), jasność (strumień światła).</a:t>
            </a:r>
          </a:p>
          <a:p>
            <a:r>
              <a:rPr lang="pl-PL" altLang="pl-PL" sz="1500"/>
              <a:t>Czynniki te w różnych  układach mogą  dać identyczne wrażenie barwy.  </a:t>
            </a:r>
          </a:p>
        </p:txBody>
      </p:sp>
    </p:spTree>
    <p:extLst>
      <p:ext uri="{BB962C8B-B14F-4D97-AF65-F5344CB8AC3E}">
        <p14:creationId xmlns:p14="http://schemas.microsoft.com/office/powerpoint/2010/main" val="161981441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A80A0-F9D0-46E1-9215-E5AD721D9000}" type="slidenum">
              <a:rPr lang="pl-PL" altLang="pl-PL"/>
              <a:pPr/>
              <a:t>14</a:t>
            </a:fld>
            <a:endParaRPr lang="pl-PL" altLang="pl-PL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Komputerowe modele barw</a:t>
            </a:r>
            <a:r>
              <a:rPr lang="pl-PL" altLang="pl-PL"/>
              <a:t>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1560" y="1600201"/>
            <a:ext cx="4800600" cy="2397919"/>
          </a:xfrm>
        </p:spPr>
        <p:txBody>
          <a:bodyPr/>
          <a:lstStyle/>
          <a:p>
            <a:r>
              <a:rPr lang="pl-PL" altLang="pl-PL"/>
              <a:t>Model RGB</a:t>
            </a:r>
          </a:p>
          <a:p>
            <a:r>
              <a:rPr lang="pl-PL" altLang="pl-PL"/>
              <a:t>model HSV (HSB, HSI) </a:t>
            </a:r>
          </a:p>
          <a:p>
            <a:r>
              <a:rPr lang="pl-PL" altLang="pl-PL"/>
              <a:t>model HSL (HLS)</a:t>
            </a:r>
          </a:p>
          <a:p>
            <a:r>
              <a:rPr lang="pl-PL" altLang="pl-PL"/>
              <a:t>model CMY (CMYK)</a:t>
            </a:r>
          </a:p>
        </p:txBody>
      </p:sp>
    </p:spTree>
    <p:extLst>
      <p:ext uri="{BB962C8B-B14F-4D97-AF65-F5344CB8AC3E}">
        <p14:creationId xmlns:p14="http://schemas.microsoft.com/office/powerpoint/2010/main" val="344940836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C8596-0170-4C03-8958-F7EE2103C3D9}" type="slidenum">
              <a:rPr lang="pl-PL" altLang="pl-PL"/>
              <a:pPr/>
              <a:t>15</a:t>
            </a:fld>
            <a:endParaRPr lang="pl-PL" altLang="pl-PL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168255" y="1966914"/>
            <a:ext cx="4473178" cy="121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Sześcian jednostkowy, o osiach odpowiadających kolorowi czerwonemu (Red), zielonemu (Green), niebieskiemu (Blue). Wartość (0,0,0) odpowiadają kolorowi czarnemu (Black), zaś (1,1,1) kolorowi białemu (White).</a:t>
            </a:r>
          </a:p>
        </p:txBody>
      </p:sp>
    </p:spTree>
    <p:extLst>
      <p:ext uri="{BB962C8B-B14F-4D97-AF65-F5344CB8AC3E}">
        <p14:creationId xmlns:p14="http://schemas.microsoft.com/office/powerpoint/2010/main" val="123492259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4113-DC08-4FC3-9DBB-0493A2BBE08D}" type="slidenum">
              <a:rPr lang="pl-PL" altLang="pl-PL"/>
              <a:pPr/>
              <a:t>16</a:t>
            </a:fld>
            <a:endParaRPr lang="pl-PL" altLang="pl-PL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55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9476" y="1200150"/>
            <a:ext cx="3904060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518142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3A70-6266-409C-8EA3-297995262E3B}" type="slidenum">
              <a:rPr lang="pl-PL" altLang="pl-PL"/>
              <a:pPr/>
              <a:t>17</a:t>
            </a:fld>
            <a:endParaRPr lang="pl-PL" altLang="pl-PL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3006330" y="2195514"/>
            <a:ext cx="4611290" cy="75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System RGB jest systemem addytywnym - co znaczy że barwy pośrednie uzyskuje się poprzez sumowanie barw (istnieją  systemy  subtraktywne)</a:t>
            </a:r>
          </a:p>
        </p:txBody>
      </p:sp>
    </p:spTree>
    <p:extLst>
      <p:ext uri="{BB962C8B-B14F-4D97-AF65-F5344CB8AC3E}">
        <p14:creationId xmlns:p14="http://schemas.microsoft.com/office/powerpoint/2010/main" val="194508636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72A5-6AD9-40FE-8A34-9E3913359614}" type="slidenum">
              <a:rPr lang="pl-PL" altLang="pl-PL"/>
              <a:pPr/>
              <a:t>18</a:t>
            </a:fld>
            <a:endParaRPr lang="pl-PL" altLang="pl-PL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75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2605" y="1200150"/>
            <a:ext cx="3377803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56585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9FAC-5F91-41B1-87F6-4C20DD88AA3E}" type="slidenum">
              <a:rPr lang="pl-PL" altLang="pl-PL"/>
              <a:pPr/>
              <a:t>19</a:t>
            </a:fld>
            <a:endParaRPr lang="pl-PL" altLang="pl-PL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96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7151" y="1200150"/>
            <a:ext cx="3008710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68013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258F-F521-4256-9258-07A6E0FEE4B6}" type="slidenum">
              <a:rPr lang="pl-PL" altLang="pl-PL"/>
              <a:pPr/>
              <a:t>20</a:t>
            </a:fld>
            <a:endParaRPr lang="pl-PL" altLang="pl-PL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951560" y="0"/>
            <a:ext cx="4800600" cy="914400"/>
          </a:xfrm>
        </p:spPr>
        <p:txBody>
          <a:bodyPr>
            <a:normAutofit/>
          </a:bodyPr>
          <a:lstStyle/>
          <a:p>
            <a:r>
              <a:rPr lang="pl-PL" altLang="pl-PL"/>
              <a:t>Model RGB - podsumowanie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2951560" y="745309"/>
            <a:ext cx="4713684" cy="399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 b="1"/>
              <a:t>Gama barw odtwarzana w modelu RGB jest podzbiorem pełnego widzialnego spektrum barw</a:t>
            </a:r>
            <a:r>
              <a:rPr lang="pl-PL" altLang="pl-PL" sz="1500"/>
              <a:t>. Pewnych widzialnych barw po prostu osiągnąć się nie da. Wnętrze trójkąta obrazuje zakres możliwy dla modelu RGB w stosunku do pełnego widzialnego zakresu barw.</a:t>
            </a:r>
          </a:p>
          <a:p>
            <a:endParaRPr lang="pl-PL" altLang="pl-PL" sz="1500"/>
          </a:p>
          <a:p>
            <a:r>
              <a:rPr lang="pl-PL" altLang="pl-PL" sz="1500" b="1"/>
              <a:t>Model RGB jest niejednorodny</a:t>
            </a:r>
            <a:r>
              <a:rPr lang="pl-PL" altLang="pl-PL" sz="1500"/>
              <a:t>  - tzn. w wielu przypadkach niewielkie zmiany zakresu wartości powodują duże percepcyjne zmiany barwy, zaś w innych przypadkach duże zmiany wartości powodują minimalną zmianę postrzeganego koloru.</a:t>
            </a:r>
          </a:p>
          <a:p>
            <a:endParaRPr lang="pl-PL" altLang="pl-PL" sz="1500"/>
          </a:p>
          <a:p>
            <a:r>
              <a:rPr lang="pl-PL" altLang="pl-PL" sz="1500" b="1"/>
              <a:t>Model RGB  jest  zupełnie  nie  intuicyjny</a:t>
            </a:r>
            <a:r>
              <a:rPr lang="pl-PL" altLang="pl-PL" sz="1500"/>
              <a:t>.  Człowiek nie dobiera koloru poprzez zmianę  składowych  - ale najpierw dobiera odcień a ewentualnie później rozjaśnia lub ściemnia.</a:t>
            </a:r>
          </a:p>
        </p:txBody>
      </p:sp>
    </p:spTree>
    <p:extLst>
      <p:ext uri="{BB962C8B-B14F-4D97-AF65-F5344CB8AC3E}">
        <p14:creationId xmlns:p14="http://schemas.microsoft.com/office/powerpoint/2010/main" val="38164717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98BC-8355-43DC-90A7-4DCB784C2B7D}" type="slidenum">
              <a:rPr lang="pl-PL" altLang="pl-PL"/>
              <a:pPr/>
              <a:t>21</a:t>
            </a:fld>
            <a:endParaRPr lang="pl-PL" altLang="pl-PL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  <a:r>
              <a:rPr lang="pl-PL" altLang="pl-PL"/>
              <a:t> </a:t>
            </a:r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3080" y="1200150"/>
            <a:ext cx="3396853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64669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C6C7-A250-483B-B145-B02BD0AEFD4C}" type="slidenum">
              <a:rPr lang="pl-PL" altLang="pl-PL"/>
              <a:pPr/>
              <a:t>22</a:t>
            </a:fld>
            <a:endParaRPr lang="pl-PL" altLang="pl-PL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2951560" y="2195514"/>
            <a:ext cx="4661297" cy="75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Pierwszym składnikiem modelu jest określony w stopniach odcień (kolor), czyli Hue - określany jak na rysunku.</a:t>
            </a:r>
          </a:p>
        </p:txBody>
      </p:sp>
    </p:spTree>
    <p:extLst>
      <p:ext uri="{BB962C8B-B14F-4D97-AF65-F5344CB8AC3E}">
        <p14:creationId xmlns:p14="http://schemas.microsoft.com/office/powerpoint/2010/main" val="62205714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12AD-969F-4351-B0F0-048681656C62}" type="slidenum">
              <a:rPr lang="pl-PL" altLang="pl-PL"/>
              <a:pPr/>
              <a:t>23</a:t>
            </a:fld>
            <a:endParaRPr lang="pl-PL" altLang="pl-PL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pic>
        <p:nvPicPr>
          <p:cNvPr id="7373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9939" y="1200150"/>
            <a:ext cx="4123135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44564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256C-8FDC-4FE0-9FAD-78C1B92C5930}" type="slidenum">
              <a:rPr lang="pl-PL" altLang="pl-PL"/>
              <a:pPr/>
              <a:t>24</a:t>
            </a:fld>
            <a:endParaRPr lang="pl-PL" altLang="pl-PL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951560" y="2080024"/>
            <a:ext cx="4747022" cy="98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Następnym jest nasycenie koloru - Saturation. Liczone w procentach od wartości 0% w środku sześciokąta (okręgu) odpowiadającego barwie białej, do wartości 100%, pełnego nasycenia kolorem.</a:t>
            </a:r>
          </a:p>
        </p:txBody>
      </p:sp>
    </p:spTree>
    <p:extLst>
      <p:ext uri="{BB962C8B-B14F-4D97-AF65-F5344CB8AC3E}">
        <p14:creationId xmlns:p14="http://schemas.microsoft.com/office/powerpoint/2010/main" val="32184269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9B711-A064-4716-A7D9-90B5B416C58D}" type="slidenum">
              <a:rPr lang="pl-PL" altLang="pl-PL"/>
              <a:pPr/>
              <a:t>25</a:t>
            </a:fld>
            <a:endParaRPr lang="pl-PL" altLang="pl-PL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pic>
        <p:nvPicPr>
          <p:cNvPr id="757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1889" y="1200150"/>
            <a:ext cx="3399235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18780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47FC-DA9C-4CBF-A56B-36627DA37624}" type="slidenum">
              <a:rPr lang="pl-PL" altLang="pl-PL"/>
              <a:pPr/>
              <a:t>26</a:t>
            </a:fld>
            <a:endParaRPr lang="pl-PL" altLang="pl-PL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3059906" y="1938153"/>
            <a:ext cx="4600575" cy="1269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Trzecim parametrem jest Value (wartość jasności), liczona w procentach od 0% do 100%. Parametr ten może być zastąpiony przez Brightness (tworząc modyfikację zwaną modelem HSB) lub Intensity (tworząc model</a:t>
            </a:r>
            <a:r>
              <a:rPr lang="pl-PL" altLang="pl-PL"/>
              <a:t> określany jako HSI).</a:t>
            </a:r>
          </a:p>
        </p:txBody>
      </p:sp>
    </p:spTree>
    <p:extLst>
      <p:ext uri="{BB962C8B-B14F-4D97-AF65-F5344CB8AC3E}">
        <p14:creationId xmlns:p14="http://schemas.microsoft.com/office/powerpoint/2010/main" val="33535571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46044-9EAE-4E20-ABD3-A5E306D541C1}" type="slidenum">
              <a:rPr lang="pl-PL" altLang="pl-PL"/>
              <a:pPr/>
              <a:t>27</a:t>
            </a:fld>
            <a:endParaRPr lang="pl-PL" altLang="pl-PL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3168255" y="1851424"/>
            <a:ext cx="4587478" cy="144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Model HSB  jest modelem  intuicyjnym,  tzn.  jest  zgodny  ze sposobem  postępowania człowieka przy wyborze koloru. Najpierw określa się odcień, później nasycenie i ostatecznie jasność, przy czym dwie ostatnie czynności mogą być zamienione. </a:t>
            </a:r>
            <a:r>
              <a:rPr lang="pl-PL" altLang="pl-PL" sz="1500" i="1"/>
              <a:t>(Przykład doboru barw w modelu HSV z CorelDraw'a)</a:t>
            </a:r>
            <a:r>
              <a:rPr lang="pl-PL" altLang="pl-PL" sz="15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773439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A81AC-00B6-4BC4-88F4-49B97FD999BA}" type="slidenum">
              <a:rPr lang="pl-PL" altLang="pl-PL"/>
              <a:pPr/>
              <a:t>28</a:t>
            </a:fld>
            <a:endParaRPr lang="pl-PL" altLang="pl-PL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HSL (HLS)</a:t>
            </a:r>
          </a:p>
        </p:txBody>
      </p:sp>
      <p:pic>
        <p:nvPicPr>
          <p:cNvPr id="788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7842" y="1200150"/>
            <a:ext cx="3388519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93182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C58C-0CA8-4E5D-8255-D0571B2ECA0B}" type="slidenum">
              <a:rPr lang="pl-PL" altLang="pl-PL"/>
              <a:pPr/>
              <a:t>29</a:t>
            </a:fld>
            <a:endParaRPr lang="pl-PL" altLang="pl-PL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HSL (HLS)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3168255" y="1738737"/>
            <a:ext cx="4483894" cy="168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Pierwszym parametrem podobnie jak w modelu HSV jest Hue, czyli odcień koloru - liczony w mierze kątowej od 0 st. do 360 st..</a:t>
            </a:r>
          </a:p>
          <a:p>
            <a:r>
              <a:rPr lang="pl-PL" altLang="pl-PL" sz="1500"/>
              <a:t>Drugim parametrem jest Saturation - a więc nasycenie.</a:t>
            </a:r>
          </a:p>
          <a:p>
            <a:r>
              <a:rPr lang="pl-PL" altLang="pl-PL" sz="1500"/>
              <a:t>Chcąc połączyć naturalne postrzeganie nasycenia i jasności, jak powyżej otrzymujemy bryłę:</a:t>
            </a:r>
          </a:p>
        </p:txBody>
      </p:sp>
    </p:spTree>
    <p:extLst>
      <p:ext uri="{BB962C8B-B14F-4D97-AF65-F5344CB8AC3E}">
        <p14:creationId xmlns:p14="http://schemas.microsoft.com/office/powerpoint/2010/main" val="175873280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538274" y="221321"/>
            <a:ext cx="1455707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pl-PL" sz="2100" dirty="0"/>
              <a:t>AGENDA</a:t>
            </a:r>
          </a:p>
        </p:txBody>
      </p:sp>
      <p:sp>
        <p:nvSpPr>
          <p:cNvPr id="4" name="Prostokąt 3"/>
          <p:cNvSpPr/>
          <p:nvPr/>
        </p:nvSpPr>
        <p:spPr>
          <a:xfrm>
            <a:off x="909009" y="876307"/>
            <a:ext cx="6875252" cy="422423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pl-PL" dirty="0"/>
              <a:t>1. Interfejs i preferencje programu. </a:t>
            </a:r>
          </a:p>
          <a:p>
            <a:r>
              <a:rPr lang="pl-PL" dirty="0"/>
              <a:t>2. Podstawy teorii obrazu cyfrowego: grafika wektorowa i bitmapowa. </a:t>
            </a:r>
          </a:p>
          <a:p>
            <a:r>
              <a:rPr lang="pl-PL" dirty="0"/>
              <a:t>3. Ustawienie dokumentu. koncepcja obszaru roboczego: praca w pojedynczym lub w wielu obszarach roboczych. </a:t>
            </a:r>
            <a:endParaRPr lang="pl-PL" dirty="0" smtClean="0"/>
          </a:p>
          <a:p>
            <a:r>
              <a:rPr lang="pl-PL" dirty="0"/>
              <a:t>4. Grupowanie obiektów i praca na warstwach. </a:t>
            </a:r>
          </a:p>
          <a:p>
            <a:r>
              <a:rPr lang="pl-PL" dirty="0"/>
              <a:t>5. Podstawy rysowania: tworzenie i edycja prostych obiektów. </a:t>
            </a:r>
          </a:p>
          <a:p>
            <a:r>
              <a:rPr lang="pl-PL" dirty="0"/>
              <a:t>6. Tworzenie i edycja obiektów o większym stopniu skomplikowania. </a:t>
            </a:r>
          </a:p>
          <a:p>
            <a:r>
              <a:rPr lang="pl-PL" dirty="0"/>
              <a:t>7. Praca na ścieżkach. </a:t>
            </a:r>
          </a:p>
          <a:p>
            <a:r>
              <a:rPr lang="pl-PL" dirty="0"/>
              <a:t>8. </a:t>
            </a:r>
            <a:r>
              <a:rPr lang="pl-PL" dirty="0"/>
              <a:t>Zaznaczanie wybranych fragmentów obrazu i obiektów. </a:t>
            </a:r>
            <a:endParaRPr lang="pl-PL" dirty="0"/>
          </a:p>
          <a:p>
            <a:r>
              <a:rPr lang="pl-PL" dirty="0"/>
              <a:t>9. Praca z tekstem: tekst znakowy i akapitowy, formatowanie i sprawdzanie pisowni, ramki tekstowe i tekst na ścieżce, zamiana tekstu na krzywe.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573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8251-6CF2-4900-A54F-893ED1C77C46}" type="slidenum">
              <a:rPr lang="pl-PL" altLang="pl-PL"/>
              <a:pPr/>
              <a:t>30</a:t>
            </a:fld>
            <a:endParaRPr lang="pl-PL" altLang="pl-PL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HSL (HLS)</a:t>
            </a:r>
          </a:p>
        </p:txBody>
      </p:sp>
      <p:pic>
        <p:nvPicPr>
          <p:cNvPr id="809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4574" y="1200150"/>
            <a:ext cx="2353865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8127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4399-F25A-4F59-A8C8-BC04DD238C2B}" type="slidenum">
              <a:rPr lang="pl-PL" altLang="pl-PL"/>
              <a:pPr/>
              <a:t>31</a:t>
            </a:fld>
            <a:endParaRPr lang="pl-PL" altLang="pl-PL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altLang="pl-PL" b="1"/>
              <a:t>porównanie modeli RGB oraz HSV i  HSL</a:t>
            </a:r>
            <a:r>
              <a:rPr lang="pl-PL" altLang="pl-PL"/>
              <a:t> 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897982" y="1157289"/>
            <a:ext cx="5103019" cy="326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Modele HSV (HSB,  HSI) oraz  HSL  są  modelami  czysto  intuicyjnymi,  nie mającymi  odzwierciedlenia w praktycznej realizacji, służą  wyłącznie intuicyjnemu dobieraniu kolorów. Bryła barw jest analogiczna do bryły RGB - różnica polega na organizacji .</a:t>
            </a:r>
          </a:p>
          <a:p>
            <a:r>
              <a:rPr lang="pl-PL" altLang="pl-PL" sz="1500"/>
              <a:t>umożliwiającej percepcyjne dobieranie barw. Model RGB jest modelem liniowym - tzn. dodanie  reprezentacji dwu barw daje trzecią barwę. Model HSV i HLS takie nie są. Nie można wprost dodawać kolorów w tych modelach Istnieją nieskomplikowane algorytmy przejścia pomiędzy modelami - co jest konieczne - jako że dobór intuicyjny musi być realizowany dla wyświetlenia.</a:t>
            </a:r>
          </a:p>
          <a:p>
            <a:r>
              <a:rPr lang="pl-PL" altLang="pl-PL" sz="1500"/>
              <a:t>Czynność jest na tyle często wykonywana, że istnieją specjalne układy konwersji.</a:t>
            </a:r>
          </a:p>
        </p:txBody>
      </p:sp>
    </p:spTree>
    <p:extLst>
      <p:ext uri="{BB962C8B-B14F-4D97-AF65-F5344CB8AC3E}">
        <p14:creationId xmlns:p14="http://schemas.microsoft.com/office/powerpoint/2010/main" val="18321576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B1790-C438-4C00-B16A-6ADC616541BF}" type="slidenum">
              <a:rPr lang="pl-PL" altLang="pl-PL"/>
              <a:pPr/>
              <a:t>32</a:t>
            </a:fld>
            <a:endParaRPr lang="pl-PL" altLang="pl-PL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  <a:r>
              <a:rPr lang="pl-PL" altLang="pl-PL"/>
              <a:t> 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3113485" y="1961236"/>
            <a:ext cx="4580334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Wcześniejsze modele nie nadają się do  zastosowania dla tworzenia trwałych kopii na podłożu białym, a więc np. dla wydruków na papierze - np. z powodu odbijania od białego podłoża światła o dowolnej barwie </a:t>
            </a:r>
          </a:p>
        </p:txBody>
      </p:sp>
    </p:spTree>
    <p:extLst>
      <p:ext uri="{BB962C8B-B14F-4D97-AF65-F5344CB8AC3E}">
        <p14:creationId xmlns:p14="http://schemas.microsoft.com/office/powerpoint/2010/main" val="5263775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5F754-BB97-48A0-98E5-1BACB3466E69}" type="slidenum">
              <a:rPr lang="pl-PL" altLang="pl-PL"/>
              <a:pPr/>
              <a:t>33</a:t>
            </a:fld>
            <a:endParaRPr lang="pl-PL" altLang="pl-PL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pic>
        <p:nvPicPr>
          <p:cNvPr id="962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4231" y="1200150"/>
            <a:ext cx="3995738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81442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970B-080D-488F-B226-C210555435E2}" type="slidenum">
              <a:rPr lang="pl-PL" altLang="pl-PL"/>
              <a:pPr/>
              <a:t>34</a:t>
            </a:fld>
            <a:endParaRPr lang="pl-PL" altLang="pl-PL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3006330" y="1153323"/>
            <a:ext cx="4701778" cy="283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Model  CMY oparty jest o wykorzystanie barw C-cyan, M-magenta i Y-żółtą (yellow) - z bryłą barw jak na rysunku. Składowe C, M i Y są  tożsame  z osiami  i  barwy  pośrednie można uzyskać  ze składowych. Przyjmując iż C odpowiada punktowi (1,0,0), M punktowi (0,1,0), Y punktowi (0,0,1) zaś barwie białej punkt (0,0,0), barwa czerwona (R) to punkt (0,1,1), barwa zielona (G) punkt (1,0,1), barwa niebieska  (B)  punkt  (1,1,0)  i barwa czarna (K) punkt (1,1,1). Składowe (przynajmniej w teorii można składać analogicznie  jak w modelu RGB  -  i  zakres możliwych barw wydaje  się analogiczny.</a:t>
            </a:r>
          </a:p>
        </p:txBody>
      </p:sp>
    </p:spTree>
    <p:extLst>
      <p:ext uri="{BB962C8B-B14F-4D97-AF65-F5344CB8AC3E}">
        <p14:creationId xmlns:p14="http://schemas.microsoft.com/office/powerpoint/2010/main" val="328106415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859D-763D-4781-9D3E-FF5F72C86ED7}" type="slidenum">
              <a:rPr lang="pl-PL" altLang="pl-PL"/>
              <a:pPr/>
              <a:t>35</a:t>
            </a:fld>
            <a:endParaRPr lang="pl-PL" altLang="pl-PL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3221831" y="1162102"/>
            <a:ext cx="2847574" cy="53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r>
              <a:rPr lang="pl-PL" altLang="pl-PL" sz="1500">
                <a:cs typeface="Times New Roman" panose="02020603050405020304" pitchFamily="18" charset="0"/>
              </a:rPr>
              <a:t>Obliczeniowo słuszny jest wzór:</a:t>
            </a:r>
            <a:endParaRPr lang="pl-PL" altLang="pl-PL" sz="1500"/>
          </a:p>
          <a:p>
            <a:pPr eaLnBrk="0" hangingPunct="0"/>
            <a:endParaRPr lang="pl-PL" altLang="pl-PL" sz="1500"/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030" y="1600201"/>
            <a:ext cx="1944290" cy="105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3168254" y="2957715"/>
            <a:ext cx="4266009" cy="99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>
                <a:cs typeface="Times New Roman" panose="02020603050405020304" pitchFamily="18" charset="0"/>
              </a:rPr>
              <a:t>jednakże prawda jest nieco bardziej skomplikowana.</a:t>
            </a:r>
            <a:endParaRPr lang="pl-PL" altLang="pl-PL" sz="1500"/>
          </a:p>
          <a:p>
            <a:pPr eaLnBrk="0" hangingPunct="0"/>
            <a:r>
              <a:rPr lang="pl-PL" altLang="pl-PL" sz="1500">
                <a:cs typeface="Times New Roman" panose="02020603050405020304" pitchFamily="18" charset="0"/>
              </a:rPr>
              <a:t>Model CMY jest subtraktywnym i wprowadzony jest dla potrzeb drukowania na</a:t>
            </a:r>
            <a:r>
              <a:rPr lang="pl-PL" altLang="pl-PL" sz="1500"/>
              <a:t> </a:t>
            </a:r>
            <a:r>
              <a:rPr lang="pl-PL" altLang="pl-PL" sz="1500">
                <a:cs typeface="Times New Roman" panose="02020603050405020304" pitchFamily="18" charset="0"/>
              </a:rPr>
              <a:t>białym podłożu.</a:t>
            </a:r>
            <a:endParaRPr lang="pl-PL" altLang="pl-PL" sz="1500"/>
          </a:p>
        </p:txBody>
      </p:sp>
    </p:spTree>
    <p:extLst>
      <p:ext uri="{BB962C8B-B14F-4D97-AF65-F5344CB8AC3E}">
        <p14:creationId xmlns:p14="http://schemas.microsoft.com/office/powerpoint/2010/main" val="281466124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EB798-92C8-43FE-907A-02D7E22DD753}" type="slidenum">
              <a:rPr lang="pl-PL" altLang="pl-PL"/>
              <a:pPr/>
              <a:t>36</a:t>
            </a:fld>
            <a:endParaRPr lang="pl-PL" altLang="pl-PL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006330" y="1166814"/>
            <a:ext cx="4639865" cy="281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Model CMYK jest optymalizacją wykorzystującym osiąganie barwy czarnej poprzez wymieszanie wszystkich barwników.  Dysponując barwnikiem czarnym wykorzystujemy  go  w  maksymalnie  możliwym  stopniu  dokładając wyłącznie</a:t>
            </a:r>
          </a:p>
          <a:p>
            <a:r>
              <a:rPr lang="pl-PL" altLang="pl-PL" sz="1500"/>
              <a:t>niezbędną ilość barwników chromatycznych. Model CMYK wynika bezpośrednio z modelu CMY według zależności:</a:t>
            </a:r>
            <a:endParaRPr lang="pl-PL" altLang="pl-PL" sz="1500" i="1"/>
          </a:p>
          <a:p>
            <a:r>
              <a:rPr lang="pl-PL" altLang="pl-PL" sz="1500" i="1"/>
              <a:t>K</a:t>
            </a:r>
            <a:r>
              <a:rPr lang="pl-PL" altLang="pl-PL" sz="1500"/>
              <a:t> = min ( </a:t>
            </a:r>
            <a:r>
              <a:rPr lang="pl-PL" altLang="pl-PL" sz="1500" i="1"/>
              <a:t>C</a:t>
            </a:r>
            <a:r>
              <a:rPr lang="pl-PL" altLang="pl-PL" sz="1500"/>
              <a:t>, </a:t>
            </a:r>
            <a:r>
              <a:rPr lang="pl-PL" altLang="pl-PL" sz="1500" i="1"/>
              <a:t>M</a:t>
            </a:r>
            <a:r>
              <a:rPr lang="pl-PL" altLang="pl-PL" sz="1500"/>
              <a:t>, </a:t>
            </a:r>
            <a:r>
              <a:rPr lang="pl-PL" altLang="pl-PL" sz="1500" i="1"/>
              <a:t>Y</a:t>
            </a:r>
            <a:r>
              <a:rPr lang="pl-PL" altLang="pl-PL" sz="1500"/>
              <a:t> )</a:t>
            </a:r>
            <a:endParaRPr lang="pl-PL" altLang="pl-PL" sz="1500" i="1"/>
          </a:p>
          <a:p>
            <a:r>
              <a:rPr lang="pl-PL" altLang="pl-PL" sz="1500" i="1"/>
              <a:t>C</a:t>
            </a:r>
            <a:r>
              <a:rPr lang="pl-PL" altLang="pl-PL" sz="1500"/>
              <a:t> = </a:t>
            </a:r>
            <a:r>
              <a:rPr lang="pl-PL" altLang="pl-PL" sz="1500" i="1"/>
              <a:t>C</a:t>
            </a:r>
            <a:r>
              <a:rPr lang="pl-PL" altLang="pl-PL" sz="1500"/>
              <a:t> - </a:t>
            </a:r>
            <a:r>
              <a:rPr lang="pl-PL" altLang="pl-PL" sz="1500" i="1"/>
              <a:t>K</a:t>
            </a:r>
          </a:p>
          <a:p>
            <a:r>
              <a:rPr lang="pl-PL" altLang="pl-PL" sz="1500" i="1"/>
              <a:t>M</a:t>
            </a:r>
            <a:r>
              <a:rPr lang="pl-PL" altLang="pl-PL" sz="1500"/>
              <a:t> = </a:t>
            </a:r>
            <a:r>
              <a:rPr lang="pl-PL" altLang="pl-PL" sz="1500" i="1"/>
              <a:t>M</a:t>
            </a:r>
            <a:r>
              <a:rPr lang="pl-PL" altLang="pl-PL" sz="1500"/>
              <a:t> - </a:t>
            </a:r>
            <a:r>
              <a:rPr lang="pl-PL" altLang="pl-PL" sz="1500" i="1"/>
              <a:t>K</a:t>
            </a:r>
          </a:p>
          <a:p>
            <a:r>
              <a:rPr lang="pl-PL" altLang="pl-PL" sz="1500" i="1"/>
              <a:t>Y</a:t>
            </a:r>
            <a:r>
              <a:rPr lang="pl-PL" altLang="pl-PL" sz="1500"/>
              <a:t> = </a:t>
            </a:r>
            <a:r>
              <a:rPr lang="pl-PL" altLang="pl-PL" sz="1500" i="1"/>
              <a:t>Y</a:t>
            </a:r>
            <a:r>
              <a:rPr lang="pl-PL" altLang="pl-PL" sz="1500"/>
              <a:t> – </a:t>
            </a:r>
            <a:r>
              <a:rPr lang="pl-PL" altLang="pl-PL" sz="1500" i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316468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4D9-2E88-4D69-BA3F-AA1415F3898F}" type="slidenum">
              <a:rPr lang="pl-PL" altLang="pl-PL"/>
              <a:pPr/>
              <a:t>37</a:t>
            </a:fld>
            <a:endParaRPr lang="pl-PL" altLang="pl-PL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pic>
        <p:nvPicPr>
          <p:cNvPr id="1003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0724" y="1200150"/>
            <a:ext cx="3002756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50947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1A9-B500-44D6-841C-B0BA46DF53B1}" type="slidenum">
              <a:rPr lang="pl-PL" altLang="pl-PL"/>
              <a:pPr/>
              <a:t>38</a:t>
            </a:fld>
            <a:endParaRPr lang="pl-PL" altLang="pl-PL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3168255" y="2194324"/>
            <a:ext cx="4363640" cy="75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/>
          <a:p>
            <a:r>
              <a:rPr lang="pl-PL" altLang="pl-PL" sz="1500"/>
              <a:t>Modele CMY i CMYK (podobnie jak model RGB) w praktycznej realizacji oddaje tylko częściowy zakres percepowanego zakresu kolorów.</a:t>
            </a:r>
          </a:p>
        </p:txBody>
      </p:sp>
    </p:spTree>
    <p:extLst>
      <p:ext uri="{BB962C8B-B14F-4D97-AF65-F5344CB8AC3E}">
        <p14:creationId xmlns:p14="http://schemas.microsoft.com/office/powerpoint/2010/main" val="229487172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 rot="18895602">
            <a:off x="436135" y="2405810"/>
            <a:ext cx="5076564" cy="1102519"/>
          </a:xfrm>
        </p:spPr>
        <p:txBody>
          <a:bodyPr>
            <a:normAutofit fontScale="90000"/>
          </a:bodyPr>
          <a:lstStyle/>
          <a:p>
            <a:r>
              <a:rPr lang="pl-PL" sz="4500" dirty="0">
                <a:solidFill>
                  <a:srgbClr val="FFFF00"/>
                </a:solidFill>
                <a:latin typeface="Narkisim" pitchFamily="34" charset="-79"/>
                <a:cs typeface="Narkisim" pitchFamily="34" charset="-79"/>
              </a:rPr>
              <a:t>Elementy typografii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 rot="19701748">
            <a:off x="3813415" y="3925406"/>
            <a:ext cx="4800600" cy="1314450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Narkisim" pitchFamily="34" charset="-79"/>
                <a:cs typeface="Narkisim" pitchFamily="34" charset="-79"/>
              </a:rPr>
              <a:t>Nowe możliwości</a:t>
            </a:r>
          </a:p>
        </p:txBody>
      </p:sp>
    </p:spTree>
    <p:extLst>
      <p:ext uri="{BB962C8B-B14F-4D97-AF65-F5344CB8AC3E}">
        <p14:creationId xmlns:p14="http://schemas.microsoft.com/office/powerpoint/2010/main" val="30977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660799" y="663655"/>
            <a:ext cx="82474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10. Kolory i wypełnienia: teoria koloru, przestrzenie CMYK i RGB, kolory dodatkowe – </a:t>
            </a:r>
            <a:r>
              <a:rPr lang="pl-PL" dirty="0" err="1"/>
              <a:t>Pantone</a:t>
            </a:r>
            <a:r>
              <a:rPr lang="pl-PL" dirty="0"/>
              <a:t>. </a:t>
            </a:r>
          </a:p>
          <a:p>
            <a:r>
              <a:rPr lang="pl-PL" dirty="0"/>
              <a:t>11. Kreatywne stylizowanie obiektów i elementów tekstowych za pomocą złożonych obrysów i wypełnień. </a:t>
            </a:r>
          </a:p>
          <a:p>
            <a:r>
              <a:rPr lang="pl-PL" dirty="0"/>
              <a:t>12. Przekształcanie i pozycjonowanie obiektów na stronie. </a:t>
            </a:r>
          </a:p>
          <a:p>
            <a:r>
              <a:rPr lang="pl-PL" dirty="0"/>
              <a:t>13. Pędzle i rysunek odręczny. </a:t>
            </a:r>
          </a:p>
          <a:p>
            <a:r>
              <a:rPr lang="pl-PL" dirty="0"/>
              <a:t>14. Symbole. </a:t>
            </a:r>
          </a:p>
          <a:p>
            <a:r>
              <a:rPr lang="pl-PL" dirty="0"/>
              <a:t>15. Efekty rastrowe w grafice wektorowej. </a:t>
            </a:r>
          </a:p>
          <a:p>
            <a:r>
              <a:rPr lang="pl-PL" dirty="0"/>
              <a:t>16. Praca z obrazami bitmapowymi: importowanie wielowarstwowych i wielokanałowych plików programu Adobe Photoshop. </a:t>
            </a:r>
          </a:p>
          <a:p>
            <a:r>
              <a:rPr lang="pl-PL" dirty="0"/>
              <a:t>17. Tworzenie i edycja wykresów. </a:t>
            </a:r>
          </a:p>
          <a:p>
            <a:r>
              <a:rPr lang="pl-PL" dirty="0"/>
              <a:t>18. Formaty plików graficznych - przeznaczenie i zastosowanie. </a:t>
            </a:r>
          </a:p>
          <a:p>
            <a:r>
              <a:rPr lang="pl-PL" dirty="0"/>
              <a:t>19. PDF. </a:t>
            </a:r>
          </a:p>
          <a:p>
            <a:r>
              <a:rPr lang="pl-PL" dirty="0"/>
              <a:t>20. Przygotowanie publikacji do druku oraz dystrybucji elektronicznej</a:t>
            </a:r>
          </a:p>
        </p:txBody>
      </p:sp>
    </p:spTree>
    <p:extLst>
      <p:ext uri="{BB962C8B-B14F-4D97-AF65-F5344CB8AC3E}">
        <p14:creationId xmlns:p14="http://schemas.microsoft.com/office/powerpoint/2010/main" val="24245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871700" y="353374"/>
            <a:ext cx="329436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Typografia</a:t>
            </a:r>
          </a:p>
        </p:txBody>
      </p:sp>
      <p:sp>
        <p:nvSpPr>
          <p:cNvPr id="3" name="Prostokąt 2"/>
          <p:cNvSpPr/>
          <p:nvPr/>
        </p:nvSpPr>
        <p:spPr>
          <a:xfrm>
            <a:off x="1385646" y="1653648"/>
            <a:ext cx="6372708" cy="265457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ogół zagadnień dotyczących projektowania drukowanych liter i innych znaków pisarskich (zarówno czcionek jak i </a:t>
            </a:r>
            <a:r>
              <a:rPr lang="pl-PL" sz="24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fontów</a:t>
            </a:r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), oraz wzajemnych relacji pomiędzy tymi znakami </a:t>
            </a:r>
            <a:b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</a:br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i grupami znaków. Typografia dotyczy od pewnego czasu nie tylko wydruku ale również analizy czcionki na stronach www.</a:t>
            </a:r>
          </a:p>
        </p:txBody>
      </p:sp>
    </p:spTree>
    <p:extLst>
      <p:ext uri="{BB962C8B-B14F-4D97-AF65-F5344CB8AC3E}">
        <p14:creationId xmlns:p14="http://schemas.microsoft.com/office/powerpoint/2010/main" val="30284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646" y="729884"/>
            <a:ext cx="537321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Reguła @</a:t>
            </a:r>
            <a:r>
              <a:rPr lang="pl-PL" sz="4500" dirty="0" err="1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font</a:t>
            </a:r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-face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205903" y="1653649"/>
            <a:ext cx="464451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Formaty czcionek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493658" y="2988465"/>
            <a:ext cx="1902786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WOFF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5760132" y="2988466"/>
            <a:ext cx="1566174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EOT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3907092" y="2988802"/>
            <a:ext cx="1242138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TTF</a:t>
            </a:r>
          </a:p>
        </p:txBody>
      </p:sp>
      <p:sp>
        <p:nvSpPr>
          <p:cNvPr id="7" name="Prostokąt 6"/>
          <p:cNvSpPr/>
          <p:nvPr/>
        </p:nvSpPr>
        <p:spPr>
          <a:xfrm>
            <a:off x="1493658" y="3565545"/>
            <a:ext cx="2686313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Web Open Font Format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493659" y="3847874"/>
            <a:ext cx="651460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2009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3907093" y="3557674"/>
            <a:ext cx="1147365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TrueType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3936733" y="3856331"/>
            <a:ext cx="651460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1980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5767638" y="3557674"/>
            <a:ext cx="249382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Embedded </a:t>
            </a:r>
            <a:r>
              <a:rPr lang="pl-PL" b="1" dirty="0" err="1">
                <a:solidFill>
                  <a:prstClr val="black"/>
                </a:solidFill>
              </a:rPr>
              <a:t>OpenType</a:t>
            </a:r>
            <a:endParaRPr lang="pl-PL" dirty="0">
              <a:solidFill>
                <a:prstClr val="black"/>
              </a:solidFill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5767639" y="3856331"/>
            <a:ext cx="651460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685800"/>
            <a:r>
              <a:rPr lang="pl-PL" b="1" dirty="0">
                <a:solidFill>
                  <a:prstClr val="black"/>
                </a:solidFill>
              </a:rPr>
              <a:t>2003</a:t>
            </a:r>
            <a:endParaRPr lang="pl-P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29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277634" y="573529"/>
            <a:ext cx="6028643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Dostępność czcionek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108566" y="1808697"/>
            <a:ext cx="3489548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http://fontfeed.com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108566" y="2526810"/>
            <a:ext cx="3705572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http://exlibris.com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2132601" y="3223465"/>
            <a:ext cx="567975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http://typotheque.com/webfonts</a:t>
            </a:r>
          </a:p>
        </p:txBody>
      </p:sp>
    </p:spTree>
    <p:extLst>
      <p:ext uri="{BB962C8B-B14F-4D97-AF65-F5344CB8AC3E}">
        <p14:creationId xmlns:p14="http://schemas.microsoft.com/office/powerpoint/2010/main" val="2880487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547664" y="627535"/>
            <a:ext cx="5130570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A co na to Google?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709682" y="2895786"/>
            <a:ext cx="5238582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GOOGLE FONT DIRECTORY</a:t>
            </a:r>
          </a:p>
        </p:txBody>
      </p:sp>
    </p:spTree>
    <p:extLst>
      <p:ext uri="{BB962C8B-B14F-4D97-AF65-F5344CB8AC3E}">
        <p14:creationId xmlns:p14="http://schemas.microsoft.com/office/powerpoint/2010/main" val="2925053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979712" y="819240"/>
            <a:ext cx="329436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Google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925706" y="2653071"/>
            <a:ext cx="5832648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http://code.google.com/webfonts</a:t>
            </a:r>
          </a:p>
        </p:txBody>
      </p:sp>
    </p:spTree>
    <p:extLst>
      <p:ext uri="{BB962C8B-B14F-4D97-AF65-F5344CB8AC3E}">
        <p14:creationId xmlns:p14="http://schemas.microsoft.com/office/powerpoint/2010/main" val="860174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811" y="0"/>
            <a:ext cx="5508612" cy="14542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Szeroki wachlarz wyboru kontra minimalizm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547664" y="2447188"/>
            <a:ext cx="4428492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http://typographica.org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405039" y="4158760"/>
            <a:ext cx="487322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http://ilovetypography.com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672916" y="2147106"/>
            <a:ext cx="1424871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15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MINIMALIZM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5490102" y="3712342"/>
            <a:ext cx="2106234" cy="3000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15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BOGACTWO WYBORU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493658" y="1707119"/>
            <a:ext cx="4272762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Massimo</a:t>
            </a:r>
            <a:r>
              <a:rPr lang="pl-PL" sz="27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 </a:t>
            </a:r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Vignelli</a:t>
            </a:r>
            <a:endParaRPr lang="pl-PL" sz="2700" dirty="0">
              <a:solidFill>
                <a:prstClr val="black"/>
              </a:solidFill>
              <a:latin typeface="Humnst777 BT" pitchFamily="34" charset="0"/>
              <a:ea typeface="Mathematica6" pitchFamily="2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5213784" y="3165817"/>
            <a:ext cx="2382552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27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John </a:t>
            </a:r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Boardley</a:t>
            </a:r>
            <a:endParaRPr lang="pl-PL" sz="2700" dirty="0">
              <a:solidFill>
                <a:prstClr val="black"/>
              </a:solidFill>
              <a:latin typeface="Humnst777 BT" pitchFamily="34" charset="0"/>
              <a:ea typeface="Mathematica6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55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979712" y="819240"/>
            <a:ext cx="329436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Ligatury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871700" y="2355727"/>
            <a:ext cx="4806534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http://jontangerine.com/silo/typography/ligatures</a:t>
            </a:r>
          </a:p>
        </p:txBody>
      </p:sp>
    </p:spTree>
    <p:extLst>
      <p:ext uri="{BB962C8B-B14F-4D97-AF65-F5344CB8AC3E}">
        <p14:creationId xmlns:p14="http://schemas.microsoft.com/office/powerpoint/2010/main" val="2721354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646" y="303499"/>
            <a:ext cx="626469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Promocja typografii w sieci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977328" y="1545636"/>
            <a:ext cx="567301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http://lostworldsfairs.com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979712" y="2081335"/>
            <a:ext cx="5292588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http://webfontawards.com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964244" y="2638940"/>
            <a:ext cx="4876008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pl-PL"/>
            </a:defPPr>
            <a:lvl1pPr>
              <a:defRPr sz="4000">
                <a:latin typeface="Humanst521 Lt BT" pitchFamily="34" charset="0"/>
              </a:defRPr>
            </a:lvl1pPr>
          </a:lstStyle>
          <a:p>
            <a:pPr defTabSz="685800"/>
            <a:r>
              <a:rPr lang="pl-PL" dirty="0">
                <a:solidFill>
                  <a:prstClr val="black"/>
                </a:solidFill>
              </a:rPr>
              <a:t>http://webfontsgallery.com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1964245" y="3198880"/>
            <a:ext cx="498401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http://typekit.com/gallery</a:t>
            </a:r>
          </a:p>
        </p:txBody>
      </p:sp>
    </p:spTree>
    <p:extLst>
      <p:ext uri="{BB962C8B-B14F-4D97-AF65-F5344CB8AC3E}">
        <p14:creationId xmlns:p14="http://schemas.microsoft.com/office/powerpoint/2010/main" val="951140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601670" y="427316"/>
            <a:ext cx="5670630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Pomoc w doborze </a:t>
            </a:r>
            <a:r>
              <a:rPr lang="pl-PL" sz="4500" dirty="0" err="1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fontów</a:t>
            </a:r>
            <a:endParaRPr lang="pl-PL" sz="4500" dirty="0">
              <a:solidFill>
                <a:prstClr val="black"/>
              </a:solidFill>
              <a:latin typeface="Franklin Gothic Medium Cond" pitchFamily="34" charset="0"/>
              <a:ea typeface="Mathematica6" pitchFamily="2" charset="0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2094012" y="2085696"/>
            <a:ext cx="5556330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http://awesome-fontstacks.com</a:t>
            </a:r>
          </a:p>
        </p:txBody>
      </p:sp>
    </p:spTree>
    <p:extLst>
      <p:ext uri="{BB962C8B-B14F-4D97-AF65-F5344CB8AC3E}">
        <p14:creationId xmlns:p14="http://schemas.microsoft.com/office/powerpoint/2010/main" val="310283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439652" y="438366"/>
            <a:ext cx="626469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Prezentacja swoich osiągnięć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065868" y="2184562"/>
            <a:ext cx="4440308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http://Photoshelter.com</a:t>
            </a:r>
          </a:p>
        </p:txBody>
      </p:sp>
    </p:spTree>
    <p:extLst>
      <p:ext uri="{BB962C8B-B14F-4D97-AF65-F5344CB8AC3E}">
        <p14:creationId xmlns:p14="http://schemas.microsoft.com/office/powerpoint/2010/main" val="281367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679330" y="433477"/>
            <a:ext cx="3519578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pl-PL" sz="2400" dirty="0"/>
              <a:t>WEKTOR I BITMAPA</a:t>
            </a:r>
          </a:p>
        </p:txBody>
      </p:sp>
      <p:sp>
        <p:nvSpPr>
          <p:cNvPr id="3" name="Prostokąt 2"/>
          <p:cNvSpPr/>
          <p:nvPr/>
        </p:nvSpPr>
        <p:spPr>
          <a:xfrm>
            <a:off x="983411" y="2186796"/>
            <a:ext cx="2490878" cy="1733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45" y="1892824"/>
            <a:ext cx="4127740" cy="23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Centrum Szkoleniowe</a:t>
            </a:r>
          </a:p>
          <a:p>
            <a:r>
              <a:rPr lang="pl-PL" dirty="0" smtClean="0"/>
              <a:t>ul. Prof. </a:t>
            </a:r>
            <a:r>
              <a:rPr lang="pl-PL" dirty="0" err="1" smtClean="0"/>
              <a:t>M.Życzkowskiego</a:t>
            </a:r>
            <a:r>
              <a:rPr lang="pl-PL" dirty="0" smtClean="0"/>
              <a:t> 23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</a:t>
            </a:r>
            <a:r>
              <a:rPr lang="pl-PL" dirty="0"/>
              <a:t>687 78 11</a:t>
            </a:r>
            <a:endParaRPr lang="pl-PL" dirty="0" smtClean="0"/>
          </a:p>
          <a:p>
            <a:r>
              <a:rPr lang="pl-PL" dirty="0" smtClean="0"/>
              <a:t>E-Mail: </a:t>
            </a:r>
            <a:r>
              <a:rPr lang="pl-PL" dirty="0" smtClean="0">
                <a:hlinkClick r:id="rId4"/>
              </a:rPr>
              <a:t>mail.szkolenia@comarch.pl</a:t>
            </a:r>
            <a:r>
              <a:rPr lang="pl-PL" dirty="0" smtClean="0"/>
              <a:t> </a:t>
            </a:r>
          </a:p>
          <a:p>
            <a:r>
              <a:rPr lang="pl-PL" dirty="0" smtClean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F3E-ED44-4F3A-878C-B0D9B4E659CA}" type="slidenum">
              <a:rPr lang="pl-PL" altLang="pl-PL"/>
              <a:pPr/>
              <a:t>6</a:t>
            </a:fld>
            <a:endParaRPr lang="pl-PL" altLang="pl-PL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64395" y="1295556"/>
            <a:ext cx="3717815" cy="490112"/>
          </a:xfrm>
        </p:spPr>
        <p:txBody>
          <a:bodyPr>
            <a:normAutofit/>
          </a:bodyPr>
          <a:lstStyle/>
          <a:p>
            <a:r>
              <a:rPr lang="pl-PL" altLang="pl-PL" sz="2100" dirty="0"/>
              <a:t>grafika komputerowa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99111" y="2564201"/>
            <a:ext cx="4894660" cy="167999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l-PL" altLang="pl-PL" sz="2700" dirty="0"/>
              <a:t>obszar dotyczący wyświetlania </a:t>
            </a:r>
            <a:br>
              <a:rPr lang="pl-PL" altLang="pl-PL" sz="2700" dirty="0"/>
            </a:br>
            <a:r>
              <a:rPr lang="pl-PL" altLang="pl-PL" sz="2700" dirty="0"/>
              <a:t>i nadzorowania obrazów </a:t>
            </a:r>
            <a:br>
              <a:rPr lang="pl-PL" altLang="pl-PL" sz="2700" dirty="0"/>
            </a:br>
            <a:r>
              <a:rPr lang="pl-PL" altLang="pl-PL" sz="2700" dirty="0"/>
              <a:t>na ekranie komputera (</a:t>
            </a:r>
            <a:r>
              <a:rPr lang="pl-PL" altLang="pl-PL" sz="2700" i="1" dirty="0"/>
              <a:t>Encyclopedia </a:t>
            </a:r>
            <a:r>
              <a:rPr lang="pl-PL" altLang="pl-PL" sz="2700" i="1" dirty="0" err="1"/>
              <a:t>Britannica</a:t>
            </a:r>
            <a:r>
              <a:rPr lang="pl-PL" altLang="pl-PL" sz="2700" dirty="0"/>
              <a:t>).</a:t>
            </a:r>
          </a:p>
        </p:txBody>
      </p:sp>
      <p:sp>
        <p:nvSpPr>
          <p:cNvPr id="6" name="Prostokąt 5"/>
          <p:cNvSpPr/>
          <p:nvPr/>
        </p:nvSpPr>
        <p:spPr>
          <a:xfrm>
            <a:off x="664394" y="349972"/>
            <a:ext cx="2720938" cy="5309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pl-PL" sz="3000" dirty="0"/>
              <a:t>Światło i barwa</a:t>
            </a:r>
          </a:p>
        </p:txBody>
      </p:sp>
    </p:spTree>
    <p:extLst>
      <p:ext uri="{BB962C8B-B14F-4D97-AF65-F5344CB8AC3E}">
        <p14:creationId xmlns:p14="http://schemas.microsoft.com/office/powerpoint/2010/main" val="30369255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2A0-295E-46EB-AEB4-33B746E70C4B}" type="slidenum">
              <a:rPr lang="pl-PL" altLang="pl-PL"/>
              <a:pPr/>
              <a:t>7</a:t>
            </a:fld>
            <a:endParaRPr lang="pl-PL" altLang="pl-PL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59907" y="195263"/>
            <a:ext cx="4589860" cy="914400"/>
          </a:xfrm>
        </p:spPr>
        <p:txBody>
          <a:bodyPr>
            <a:normAutofit/>
          </a:bodyPr>
          <a:lstStyle/>
          <a:p>
            <a:r>
              <a:rPr lang="pl-PL" altLang="pl-PL" b="1"/>
              <a:t>Barwa w grafice komputerowej</a:t>
            </a:r>
            <a:r>
              <a:rPr lang="pl-PL" altLang="pl-PL"/>
              <a:t> 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006329" y="1113236"/>
            <a:ext cx="4752975" cy="523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pl-PL" altLang="pl-PL" b="1"/>
              <a:t>Pojęcie barwy</a:t>
            </a:r>
            <a:endParaRPr lang="pl-PL" altLang="pl-PL"/>
          </a:p>
          <a:p>
            <a:r>
              <a:rPr lang="pl-PL" altLang="pl-PL"/>
              <a:t>Pojęcie subiektywne, zależne  od  obserwacji,  brak  jednolitej  teorii,  przed  zastosowaniami komputerowymi osobne traktowanie w  </a:t>
            </a:r>
            <a:r>
              <a:rPr lang="pl-PL" altLang="pl-PL">
                <a:latin typeface="Arial Black" panose="020B0A04020102020204" pitchFamily="34" charset="0"/>
              </a:rPr>
              <a:t>fizyce</a:t>
            </a:r>
            <a:r>
              <a:rPr lang="pl-PL" altLang="pl-PL"/>
              <a:t>  (</a:t>
            </a:r>
            <a:r>
              <a:rPr lang="pl-PL" altLang="pl-PL" sz="1500" b="1"/>
              <a:t>fala  świetlna  ze  wszystkimi aspektami fali</a:t>
            </a:r>
            <a:r>
              <a:rPr lang="pl-PL" altLang="pl-PL"/>
              <a:t>), </a:t>
            </a:r>
            <a:r>
              <a:rPr lang="pl-PL" altLang="pl-PL">
                <a:latin typeface="Arial Black" panose="020B0A04020102020204" pitchFamily="34" charset="0"/>
              </a:rPr>
              <a:t>biologia</a:t>
            </a:r>
            <a:r>
              <a:rPr lang="pl-PL" altLang="pl-PL"/>
              <a:t> (</a:t>
            </a:r>
            <a:r>
              <a:rPr lang="pl-PL" altLang="pl-PL" sz="1500" b="1"/>
              <a:t>postrzeganie poprzez komórki  nerwowe  oka</a:t>
            </a:r>
            <a:r>
              <a:rPr lang="pl-PL" altLang="pl-PL"/>
              <a:t>),  </a:t>
            </a:r>
            <a:r>
              <a:rPr lang="pl-PL" altLang="pl-PL">
                <a:latin typeface="Arial Black" panose="020B0A04020102020204" pitchFamily="34" charset="0"/>
              </a:rPr>
              <a:t>psychologia</a:t>
            </a:r>
            <a:r>
              <a:rPr lang="pl-PL" altLang="pl-PL"/>
              <a:t> (</a:t>
            </a:r>
            <a:r>
              <a:rPr lang="pl-PL" altLang="pl-PL" sz="1500" b="1"/>
              <a:t>psychologiczny odbiór barwy</a:t>
            </a:r>
            <a:r>
              <a:rPr lang="pl-PL" altLang="pl-PL"/>
              <a:t>), </a:t>
            </a:r>
            <a:r>
              <a:rPr lang="pl-PL" altLang="pl-PL">
                <a:latin typeface="Arial Black" panose="020B0A04020102020204" pitchFamily="34" charset="0"/>
              </a:rPr>
              <a:t>farbiarstwo</a:t>
            </a:r>
            <a:r>
              <a:rPr lang="pl-PL" altLang="pl-PL"/>
              <a:t> (</a:t>
            </a:r>
            <a:r>
              <a:rPr lang="pl-PL" altLang="pl-PL" sz="1500" b="1"/>
              <a:t>zagadnienia mieszania w celu uzyskanie</a:t>
            </a:r>
          </a:p>
          <a:p>
            <a:r>
              <a:rPr lang="pl-PL" altLang="pl-PL" sz="1500" b="1"/>
              <a:t>właściwej  i  trwałej  barwy</a:t>
            </a:r>
            <a:r>
              <a:rPr lang="pl-PL" altLang="pl-PL"/>
              <a:t>),  </a:t>
            </a:r>
            <a:r>
              <a:rPr lang="pl-PL" altLang="pl-PL">
                <a:latin typeface="Arial Black" panose="020B0A04020102020204" pitchFamily="34" charset="0"/>
              </a:rPr>
              <a:t>fotografia  i  film</a:t>
            </a:r>
            <a:r>
              <a:rPr lang="pl-PL" altLang="pl-PL"/>
              <a:t>  (</a:t>
            </a:r>
            <a:r>
              <a:rPr lang="pl-PL" altLang="pl-PL" sz="1500" b="1"/>
              <a:t>pamiętanie  barwy  na  emulsji  światłoczułej oraz jej odtworzenie na papierze  światłoczułym</a:t>
            </a:r>
            <a:r>
              <a:rPr lang="pl-PL" altLang="pl-PL"/>
              <a:t>),  </a:t>
            </a:r>
            <a:r>
              <a:rPr lang="pl-PL" altLang="pl-PL">
                <a:latin typeface="Arial Black" panose="020B0A04020102020204" pitchFamily="34" charset="0"/>
              </a:rPr>
              <a:t>telewizja</a:t>
            </a:r>
            <a:r>
              <a:rPr lang="pl-PL" altLang="pl-PL"/>
              <a:t>  (</a:t>
            </a:r>
            <a:r>
              <a:rPr lang="pl-PL" altLang="pl-PL" sz="1500" b="1"/>
              <a:t>barwy w urządzeniach wyświetlających</a:t>
            </a:r>
            <a:r>
              <a:rPr lang="pl-PL" altLang="pl-PL"/>
              <a:t>). Dopiero rozwój grafiki komputerowej wypracował wspólne i całościowe  spojrzenie na barwę -  chociaż początki  to  teoria  malarstwa z wprowadzeniem stosowanego nazewnictwa.</a:t>
            </a:r>
          </a:p>
        </p:txBody>
      </p:sp>
    </p:spTree>
    <p:extLst>
      <p:ext uri="{BB962C8B-B14F-4D97-AF65-F5344CB8AC3E}">
        <p14:creationId xmlns:p14="http://schemas.microsoft.com/office/powerpoint/2010/main" val="19860967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D69E4-74B3-4B56-BD04-11B44E2F3C75}" type="slidenum">
              <a:rPr lang="pl-PL" altLang="pl-PL"/>
              <a:pPr/>
              <a:t>8</a:t>
            </a:fld>
            <a:endParaRPr lang="pl-PL" altLang="pl-PL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Elementy barwy I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951561" y="1437086"/>
            <a:ext cx="4806553" cy="260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Stąd  też istotne elementy barwy takie jak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odcień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(rodzaj koloru),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nasycenie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 (ilość koloru) - przy jego zmniejszaniu niezależnie od odcienia uzyskujemy barwę białą,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jasność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(ilość światła) - przy zmniejszaniu niezależnie od odcienia uzyskuje się barwę czarną.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Barwy achromatyczne  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(bezkolorowe)  - o zerowym nasyceniu,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tinty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powstałe w wyniku dodania bieli do czystego koloru,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cienie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powstałe poprzez dodanie czerni do czystego koloru,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tony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dodanie bieli i czerni w różnych proporcjach,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barwy chromatyczne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wykazujące kolor.</a:t>
            </a:r>
          </a:p>
        </p:txBody>
      </p:sp>
    </p:spTree>
    <p:extLst>
      <p:ext uri="{BB962C8B-B14F-4D97-AF65-F5344CB8AC3E}">
        <p14:creationId xmlns:p14="http://schemas.microsoft.com/office/powerpoint/2010/main" val="25076643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7DEC-E75B-4F5F-A8FB-DBFC81D5C08E}" type="slidenum">
              <a:rPr lang="pl-PL" altLang="pl-PL"/>
              <a:pPr/>
              <a:t>9</a:t>
            </a:fld>
            <a:endParaRPr lang="pl-PL" altLang="pl-PL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Elementy barwy I</a:t>
            </a:r>
          </a:p>
        </p:txBody>
      </p:sp>
      <p:pic>
        <p:nvPicPr>
          <p:cNvPr id="583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7799" y="1200150"/>
            <a:ext cx="4087415" cy="33718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3678010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1458</TotalTime>
  <Words>1698</Words>
  <Application>Microsoft Office PowerPoint</Application>
  <PresentationFormat>Pokaz na ekranie (16:9)</PresentationFormat>
  <Paragraphs>222</Paragraphs>
  <Slides>50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50</vt:i4>
      </vt:variant>
    </vt:vector>
  </HeadingPairs>
  <TitlesOfParts>
    <vt:vector size="61" baseType="lpstr">
      <vt:lpstr>Arial</vt:lpstr>
      <vt:lpstr>Arial Black</vt:lpstr>
      <vt:lpstr>Calibri</vt:lpstr>
      <vt:lpstr>Franklin Gothic Medium Cond</vt:lpstr>
      <vt:lpstr>Humanst521 Lt BT</vt:lpstr>
      <vt:lpstr>Humnst777 BT</vt:lpstr>
      <vt:lpstr>Mathematica6</vt:lpstr>
      <vt:lpstr>Narkisim</vt:lpstr>
      <vt:lpstr>Times New Roman</vt:lpstr>
      <vt:lpstr>Wingdings</vt:lpstr>
      <vt:lpstr>Comarch_potx_big_v3_poprawki</vt:lpstr>
      <vt:lpstr>CENTRUM SZKOLENIOWE COMARCH</vt:lpstr>
      <vt:lpstr>Centrum Szkoleniowe Comarch</vt:lpstr>
      <vt:lpstr>Prezentacja programu PowerPoint</vt:lpstr>
      <vt:lpstr>Prezentacja programu PowerPoint</vt:lpstr>
      <vt:lpstr>Prezentacja programu PowerPoint</vt:lpstr>
      <vt:lpstr>grafika komputerowa</vt:lpstr>
      <vt:lpstr>Barwa w grafice komputerowej </vt:lpstr>
      <vt:lpstr>Elementy barwy I</vt:lpstr>
      <vt:lpstr>Elementy barwy I</vt:lpstr>
      <vt:lpstr>Opis fizyczny - barwa</vt:lpstr>
      <vt:lpstr>Opis fizyczny - jasność</vt:lpstr>
      <vt:lpstr>Opis fizyczny - nasycenie</vt:lpstr>
      <vt:lpstr>Opis fizyczny - podsumowanie</vt:lpstr>
      <vt:lpstr>Komputerowe modele barw </vt:lpstr>
      <vt:lpstr>Model RGB</vt:lpstr>
      <vt:lpstr>Model RGB</vt:lpstr>
      <vt:lpstr>Model RGB</vt:lpstr>
      <vt:lpstr>Model RGB</vt:lpstr>
      <vt:lpstr>Model RGB</vt:lpstr>
      <vt:lpstr>Model RGB - podsumowanie</vt:lpstr>
      <vt:lpstr>model HSV (HSB, HSI) </vt:lpstr>
      <vt:lpstr>model HSV (HSB, HSI)</vt:lpstr>
      <vt:lpstr>model HSV (HSB, HSI)</vt:lpstr>
      <vt:lpstr>model HSV (HSB, HSI)</vt:lpstr>
      <vt:lpstr>model HSV (HSB, HSI)</vt:lpstr>
      <vt:lpstr>model HSV (HSB, HSI)</vt:lpstr>
      <vt:lpstr>model HSV (HSB, HSI)</vt:lpstr>
      <vt:lpstr>model HSL (HLS)</vt:lpstr>
      <vt:lpstr>model HSL (HLS)</vt:lpstr>
      <vt:lpstr>model HSL (HLS)</vt:lpstr>
      <vt:lpstr>porównanie modeli RGB oraz HSV i  HSL </vt:lpstr>
      <vt:lpstr>model CMY (CMYK) </vt:lpstr>
      <vt:lpstr>model CMY (CMYK)</vt:lpstr>
      <vt:lpstr>model CMY (CMYK)</vt:lpstr>
      <vt:lpstr>model CMY (CMYK)</vt:lpstr>
      <vt:lpstr>model CMY (CMYK)</vt:lpstr>
      <vt:lpstr>model CMY (CMYK)</vt:lpstr>
      <vt:lpstr>model CMY (CMYK)</vt:lpstr>
      <vt:lpstr>Elementy typografii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230</cp:revision>
  <dcterms:created xsi:type="dcterms:W3CDTF">2015-08-12T08:39:11Z</dcterms:created>
  <dcterms:modified xsi:type="dcterms:W3CDTF">2019-06-23T21:46:47Z</dcterms:modified>
</cp:coreProperties>
</file>